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67" r:id="rId3"/>
    <p:sldId id="268" r:id="rId4"/>
    <p:sldId id="259" r:id="rId5"/>
    <p:sldId id="269" r:id="rId6"/>
    <p:sldId id="263" r:id="rId7"/>
    <p:sldId id="261" r:id="rId8"/>
    <p:sldId id="270" r:id="rId9"/>
    <p:sldId id="271" r:id="rId10"/>
    <p:sldId id="266" r:id="rId11"/>
    <p:sldId id="272" r:id="rId12"/>
    <p:sldId id="273" r:id="rId13"/>
  </p:sldIdLst>
  <p:sldSz cx="9144000" cy="6858000" type="screen4x3"/>
  <p:notesSz cx="6997700" cy="92837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5" d="100"/>
          <a:sy n="75" d="100"/>
        </p:scale>
        <p:origin x="-2664" y="-86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2337" cy="464185"/>
          </a:xfrm>
          <a:prstGeom prst="rect">
            <a:avLst/>
          </a:prstGeom>
        </p:spPr>
        <p:txBody>
          <a:bodyPr vert="horz" lIns="93031" tIns="46516" rIns="93031" bIns="46516" rtlCol="0"/>
          <a:lstStyle>
            <a:lvl1pPr algn="l">
              <a:defRPr sz="1200"/>
            </a:lvl1pPr>
          </a:lstStyle>
          <a:p>
            <a:endParaRPr lang="en-US"/>
          </a:p>
        </p:txBody>
      </p:sp>
      <p:sp>
        <p:nvSpPr>
          <p:cNvPr id="3" name="Date Placeholder 2"/>
          <p:cNvSpPr>
            <a:spLocks noGrp="1"/>
          </p:cNvSpPr>
          <p:nvPr>
            <p:ph type="dt" idx="1"/>
          </p:nvPr>
        </p:nvSpPr>
        <p:spPr>
          <a:xfrm>
            <a:off x="3963744" y="0"/>
            <a:ext cx="3032337" cy="464185"/>
          </a:xfrm>
          <a:prstGeom prst="rect">
            <a:avLst/>
          </a:prstGeom>
        </p:spPr>
        <p:txBody>
          <a:bodyPr vert="horz" lIns="93031" tIns="46516" rIns="93031" bIns="46516" rtlCol="0"/>
          <a:lstStyle>
            <a:lvl1pPr algn="r">
              <a:defRPr sz="1200"/>
            </a:lvl1pPr>
          </a:lstStyle>
          <a:p>
            <a:fld id="{0489AFF2-1F19-4064-9B98-154A12B4077B}" type="datetimeFigureOut">
              <a:rPr lang="en-US" smtClean="0"/>
              <a:pPr/>
              <a:t>6/11/2013</a:t>
            </a:fld>
            <a:endParaRPr lang="en-US"/>
          </a:p>
        </p:txBody>
      </p:sp>
      <p:sp>
        <p:nvSpPr>
          <p:cNvPr id="4" name="Slide Image Placeholder 3"/>
          <p:cNvSpPr>
            <a:spLocks noGrp="1" noRot="1" noChangeAspect="1"/>
          </p:cNvSpPr>
          <p:nvPr>
            <p:ph type="sldImg" idx="2"/>
          </p:nvPr>
        </p:nvSpPr>
        <p:spPr>
          <a:xfrm>
            <a:off x="1177925" y="696913"/>
            <a:ext cx="4641850" cy="3481387"/>
          </a:xfrm>
          <a:prstGeom prst="rect">
            <a:avLst/>
          </a:prstGeom>
          <a:noFill/>
          <a:ln w="12700">
            <a:solidFill>
              <a:prstClr val="black"/>
            </a:solidFill>
          </a:ln>
        </p:spPr>
        <p:txBody>
          <a:bodyPr vert="horz" lIns="93031" tIns="46516" rIns="93031" bIns="46516" rtlCol="0" anchor="ctr"/>
          <a:lstStyle/>
          <a:p>
            <a:endParaRPr lang="en-US"/>
          </a:p>
        </p:txBody>
      </p:sp>
      <p:sp>
        <p:nvSpPr>
          <p:cNvPr id="5" name="Notes Placeholder 4"/>
          <p:cNvSpPr>
            <a:spLocks noGrp="1"/>
          </p:cNvSpPr>
          <p:nvPr>
            <p:ph type="body" sz="quarter" idx="3"/>
          </p:nvPr>
        </p:nvSpPr>
        <p:spPr>
          <a:xfrm>
            <a:off x="699770" y="4409758"/>
            <a:ext cx="5598160" cy="4177665"/>
          </a:xfrm>
          <a:prstGeom prst="rect">
            <a:avLst/>
          </a:prstGeom>
        </p:spPr>
        <p:txBody>
          <a:bodyPr vert="horz" lIns="93031" tIns="46516" rIns="93031" bIns="4651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17904"/>
            <a:ext cx="3032337" cy="464185"/>
          </a:xfrm>
          <a:prstGeom prst="rect">
            <a:avLst/>
          </a:prstGeom>
        </p:spPr>
        <p:txBody>
          <a:bodyPr vert="horz" lIns="93031" tIns="46516" rIns="93031" bIns="46516" rtlCol="0" anchor="b"/>
          <a:lstStyle>
            <a:lvl1pPr algn="l">
              <a:defRPr sz="1200"/>
            </a:lvl1pPr>
          </a:lstStyle>
          <a:p>
            <a:endParaRPr lang="en-US"/>
          </a:p>
        </p:txBody>
      </p:sp>
      <p:sp>
        <p:nvSpPr>
          <p:cNvPr id="7" name="Slide Number Placeholder 6"/>
          <p:cNvSpPr>
            <a:spLocks noGrp="1"/>
          </p:cNvSpPr>
          <p:nvPr>
            <p:ph type="sldNum" sz="quarter" idx="5"/>
          </p:nvPr>
        </p:nvSpPr>
        <p:spPr>
          <a:xfrm>
            <a:off x="3963744" y="8817904"/>
            <a:ext cx="3032337" cy="464185"/>
          </a:xfrm>
          <a:prstGeom prst="rect">
            <a:avLst/>
          </a:prstGeom>
        </p:spPr>
        <p:txBody>
          <a:bodyPr vert="horz" lIns="93031" tIns="46516" rIns="93031" bIns="46516" rtlCol="0" anchor="b"/>
          <a:lstStyle>
            <a:lvl1pPr algn="r">
              <a:defRPr sz="1200"/>
            </a:lvl1pPr>
          </a:lstStyle>
          <a:p>
            <a:fld id="{AAFCC023-15FD-47AA-9F2C-AB0CF253C764}" type="slidenum">
              <a:rPr lang="en-US" smtClean="0"/>
              <a:pPr/>
              <a:t>‹#›</a:t>
            </a:fld>
            <a:endParaRPr lang="en-US"/>
          </a:p>
        </p:txBody>
      </p:sp>
    </p:spTree>
    <p:extLst>
      <p:ext uri="{BB962C8B-B14F-4D97-AF65-F5344CB8AC3E}">
        <p14:creationId xmlns:p14="http://schemas.microsoft.com/office/powerpoint/2010/main" val="385581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cxnSp>
        <p:nvCxnSpPr>
          <p:cNvPr id="10" name="Straight Connector 9"/>
          <p:cNvCxnSpPr/>
          <p:nvPr userDrawn="1"/>
        </p:nvCxnSpPr>
        <p:spPr>
          <a:xfrm>
            <a:off x="0" y="1219200"/>
            <a:ext cx="9144000" cy="0"/>
          </a:xfrm>
          <a:prstGeom prst="line">
            <a:avLst/>
          </a:prstGeom>
          <a:ln w="19050" cmpd="sng">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6" name="Picture 5" descr="letterhead.jpg"/>
          <p:cNvPicPr/>
          <p:nvPr userDrawn="1"/>
        </p:nvPicPr>
        <p:blipFill>
          <a:blip r:embed="rId2" cstate="print"/>
          <a:srcRect/>
          <a:stretch>
            <a:fillRect/>
          </a:stretch>
        </p:blipFill>
        <p:spPr>
          <a:xfrm>
            <a:off x="0" y="0"/>
            <a:ext cx="9144000" cy="2743200"/>
          </a:xfrm>
          <a:prstGeom prst="rect">
            <a:avLst/>
          </a:prstGeom>
        </p:spPr>
      </p:pic>
      <p:sp>
        <p:nvSpPr>
          <p:cNvPr id="8" name="TextBox 7"/>
          <p:cNvSpPr txBox="1"/>
          <p:nvPr userDrawn="1"/>
        </p:nvSpPr>
        <p:spPr>
          <a:xfrm>
            <a:off x="5029200" y="1981200"/>
            <a:ext cx="4191000" cy="492443"/>
          </a:xfrm>
          <a:prstGeom prst="rect">
            <a:avLst/>
          </a:prstGeom>
          <a:noFill/>
        </p:spPr>
        <p:txBody>
          <a:bodyPr wrap="square" rtlCol="0">
            <a:spAutoFit/>
          </a:bodyPr>
          <a:lstStyle/>
          <a:p>
            <a:r>
              <a:rPr lang="en-US" sz="2600" b="1" dirty="0" smtClean="0"/>
              <a:t>PRESENTATION</a:t>
            </a:r>
            <a:r>
              <a:rPr lang="en-US" sz="2600" b="1" baseline="0" dirty="0" smtClean="0"/>
              <a:t> OF FINDINGS</a:t>
            </a:r>
            <a:endParaRPr lang="en-US" sz="2600" b="1"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937D5-738B-45C0-B9EE-36065D0C172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937D5-738B-45C0-B9EE-36065D0C172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D937D5-738B-45C0-B9EE-36065D0C172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D937D5-738B-45C0-B9EE-36065D0C1729}" type="datetimeFigureOut">
              <a:rPr lang="en-US" smtClean="0"/>
              <a:pPr/>
              <a:t>6/11/2013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D937D5-738B-45C0-B9EE-36065D0C172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D937D5-738B-45C0-B9EE-36065D0C1729}" type="datetimeFigureOut">
              <a:rPr lang="en-US" smtClean="0"/>
              <a:pPr/>
              <a:t>6/11/2013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D937D5-738B-45C0-B9EE-36065D0C1729}" type="datetimeFigureOut">
              <a:rPr lang="en-US" smtClean="0"/>
              <a:pPr/>
              <a:t>6/11/2013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D937D5-738B-45C0-B9EE-36065D0C1729}" type="datetimeFigureOut">
              <a:rPr lang="en-US" smtClean="0"/>
              <a:pPr/>
              <a:t>6/11/2013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37D5-738B-45C0-B9EE-36065D0C172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D937D5-738B-45C0-B9EE-36065D0C1729}" type="datetimeFigureOut">
              <a:rPr lang="en-US" smtClean="0"/>
              <a:pPr/>
              <a:t>6/11/2013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1A918D-F4CF-40A8-900F-B252CDD8FEE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D937D5-738B-45C0-B9EE-36065D0C1729}" type="datetimeFigureOut">
              <a:rPr lang="en-US" smtClean="0"/>
              <a:pPr/>
              <a:t>6/11/2013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A918D-F4CF-40A8-900F-B252CDD8FEE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630269"/>
            <a:ext cx="8534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Rethinking the ‘Red Line’: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The Intersection of Free Speech, Religious Freedom, and Social Change</a:t>
            </a:r>
            <a:endParaRPr lang="en-US" sz="2000" b="1" dirty="0">
              <a:latin typeface="Times New Roman" pitchFamily="18" charset="0"/>
              <a:cs typeface="Times New Roman" pitchFamily="18" charset="0"/>
            </a:endParaRPr>
          </a:p>
        </p:txBody>
      </p:sp>
      <p:cxnSp>
        <p:nvCxnSpPr>
          <p:cNvPr id="5" name="Straight Connector 4"/>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3810000"/>
            <a:ext cx="8077200" cy="2092881"/>
          </a:xfrm>
          <a:prstGeom prst="rect">
            <a:avLst/>
          </a:prstGeom>
          <a:noFill/>
        </p:spPr>
        <p:txBody>
          <a:bodyPr wrap="square" rtlCol="0">
            <a:spAutoFit/>
          </a:bodyPr>
          <a:lstStyle/>
          <a:p>
            <a:pPr marL="342900" indent="-342900">
              <a:buFont typeface="+mj-lt"/>
              <a:buAutoNum type="arabicPeriod"/>
            </a:pPr>
            <a:r>
              <a:rPr lang="en-US" sz="2600" dirty="0" smtClean="0">
                <a:latin typeface="Times New Roman" pitchFamily="18" charset="0"/>
                <a:cs typeface="Times New Roman" pitchFamily="18" charset="0"/>
              </a:rPr>
              <a:t>Due </a:t>
            </a:r>
            <a:r>
              <a:rPr lang="en-US" sz="2600" dirty="0">
                <a:latin typeface="Times New Roman" pitchFamily="18" charset="0"/>
                <a:cs typeface="Times New Roman" pitchFamily="18" charset="0"/>
              </a:rPr>
              <a:t>to increasing limitations on freedoms of </a:t>
            </a:r>
            <a:r>
              <a:rPr lang="en-US" sz="2600" dirty="0" smtClean="0">
                <a:latin typeface="Times New Roman" pitchFamily="18" charset="0"/>
                <a:cs typeface="Times New Roman" pitchFamily="18" charset="0"/>
              </a:rPr>
              <a:t>expression </a:t>
            </a:r>
            <a:r>
              <a:rPr lang="en-US" sz="2600" dirty="0">
                <a:latin typeface="Times New Roman" pitchFamily="18" charset="0"/>
                <a:cs typeface="Times New Roman" pitchFamily="18" charset="0"/>
              </a:rPr>
              <a:t>and religion and their impact on social change, when it comes to any discussion of racial, </a:t>
            </a:r>
            <a:r>
              <a:rPr lang="en-US" sz="2600" dirty="0" smtClean="0">
                <a:latin typeface="Times New Roman" pitchFamily="18" charset="0"/>
                <a:cs typeface="Times New Roman" pitchFamily="18" charset="0"/>
              </a:rPr>
              <a:t>ethnic, </a:t>
            </a:r>
            <a:r>
              <a:rPr lang="en-US" sz="2600" dirty="0">
                <a:latin typeface="Times New Roman" pitchFamily="18" charset="0"/>
                <a:cs typeface="Times New Roman" pitchFamily="18" charset="0"/>
              </a:rPr>
              <a:t>and religious intolerance, there are three central actors that must be engaged: media, civil </a:t>
            </a:r>
            <a:r>
              <a:rPr lang="en-US" sz="2600" dirty="0" smtClean="0">
                <a:latin typeface="Times New Roman" pitchFamily="18" charset="0"/>
                <a:cs typeface="Times New Roman" pitchFamily="18" charset="0"/>
              </a:rPr>
              <a:t>society, </a:t>
            </a:r>
            <a:r>
              <a:rPr lang="en-US" sz="2600" dirty="0">
                <a:latin typeface="Times New Roman" pitchFamily="18" charset="0"/>
                <a:cs typeface="Times New Roman" pitchFamily="18" charset="0"/>
              </a:rPr>
              <a:t>and government</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685800" y="3784699"/>
            <a:ext cx="8001000" cy="1692771"/>
          </a:xfrm>
          <a:prstGeom prst="rect">
            <a:avLst/>
          </a:prstGeom>
          <a:noFill/>
        </p:spPr>
        <p:txBody>
          <a:bodyPr wrap="square" rtlCol="0">
            <a:spAutoFit/>
          </a:bodyPr>
          <a:lstStyle/>
          <a:p>
            <a:pPr marL="457200" lvl="0" indent="-457200">
              <a:buFont typeface="+mj-lt"/>
              <a:buAutoNum type="arabicPeriod"/>
            </a:pPr>
            <a:r>
              <a:rPr lang="en-US" sz="2600" dirty="0" smtClean="0">
                <a:latin typeface="Times New Roman" pitchFamily="18" charset="0"/>
                <a:cs typeface="Times New Roman" pitchFamily="18" charset="0"/>
              </a:rPr>
              <a:t>Calls </a:t>
            </a:r>
            <a:r>
              <a:rPr lang="en-US" sz="2600" dirty="0">
                <a:latin typeface="Times New Roman" pitchFamily="18" charset="0"/>
                <a:cs typeface="Times New Roman" pitchFamily="18" charset="0"/>
              </a:rPr>
              <a:t>for increased diplomatic and religious cooperation to support mutual peace and respect of basic human rights within and among </a:t>
            </a:r>
            <a:r>
              <a:rPr lang="en-US" sz="2600" dirty="0" smtClean="0">
                <a:latin typeface="Times New Roman" pitchFamily="18" charset="0"/>
                <a:cs typeface="Times New Roman" pitchFamily="18" charset="0"/>
              </a:rPr>
              <a:t>religions.</a:t>
            </a:r>
            <a:br>
              <a:rPr lang="en-US" sz="2600" dirty="0" smtClean="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cxnSp>
        <p:nvCxnSpPr>
          <p:cNvPr id="9" name="Straight Connector 8"/>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2000" y="2630269"/>
            <a:ext cx="83820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Diplomacy and Religion: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Seeking Common Interests and Engagement in a Dynamic World</a:t>
            </a:r>
            <a:endParaRPr lang="en-US" sz="2000" b="1"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3784699"/>
            <a:ext cx="7924800" cy="2092881"/>
          </a:xfrm>
          <a:prstGeom prst="rect">
            <a:avLst/>
          </a:prstGeom>
          <a:noFill/>
        </p:spPr>
        <p:txBody>
          <a:bodyPr wrap="square" rtlCol="0">
            <a:spAutoFit/>
          </a:bodyPr>
          <a:lstStyle/>
          <a:p>
            <a:pPr marL="457200" lvl="0" indent="-457200">
              <a:buFont typeface="+mj-lt"/>
              <a:buAutoNum type="arabicPeriod" startAt="2"/>
            </a:pPr>
            <a:r>
              <a:rPr lang="en-US" sz="2600" dirty="0" smtClean="0">
                <a:latin typeface="Times New Roman" pitchFamily="18" charset="0"/>
                <a:cs typeface="Times New Roman" pitchFamily="18" charset="0"/>
              </a:rPr>
              <a:t>Because </a:t>
            </a:r>
            <a:r>
              <a:rPr lang="en-US" sz="2600" dirty="0">
                <a:latin typeface="Times New Roman" pitchFamily="18" charset="0"/>
                <a:cs typeface="Times New Roman" pitchFamily="18" charset="0"/>
              </a:rPr>
              <a:t>of concern over the Iranian nuclear program, calls for the use of the Supreme Leader's fatwa as a potential basis for seeking a solution, in conjunction with other faith-based efforts to support nuclear disarmament</a:t>
            </a:r>
            <a:r>
              <a:rPr lang="en-US" sz="2600" dirty="0" smtClean="0">
                <a:latin typeface="Times New Roman" pitchFamily="18" charset="0"/>
                <a:cs typeface="Times New Roman" pitchFamily="18" charset="0"/>
              </a:rPr>
              <a:t>.</a:t>
            </a:r>
            <a:endParaRPr lang="en-US" sz="2600" dirty="0">
              <a:latin typeface="Times New Roman" pitchFamily="18" charset="0"/>
              <a:cs typeface="Times New Roman" pitchFamily="18" charset="0"/>
            </a:endParaRPr>
          </a:p>
        </p:txBody>
      </p:sp>
      <p:cxnSp>
        <p:nvCxnSpPr>
          <p:cNvPr id="9" name="Straight Connector 8"/>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2000" y="2630269"/>
            <a:ext cx="83820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Diplomacy and Religion: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Seeking Common Interests and Engagement in a Dynamic World</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27178369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762000" y="3784699"/>
            <a:ext cx="7924800" cy="1692771"/>
          </a:xfrm>
          <a:prstGeom prst="rect">
            <a:avLst/>
          </a:prstGeom>
          <a:noFill/>
        </p:spPr>
        <p:txBody>
          <a:bodyPr wrap="square" rtlCol="0">
            <a:spAutoFit/>
          </a:bodyPr>
          <a:lstStyle/>
          <a:p>
            <a:pPr marL="457200" lvl="0" indent="-457200">
              <a:buFont typeface="+mj-lt"/>
              <a:buAutoNum type="arabicPeriod" startAt="3"/>
            </a:pPr>
            <a:r>
              <a:rPr lang="en-US" sz="2600" dirty="0" smtClean="0">
                <a:latin typeface="Times New Roman" pitchFamily="18" charset="0"/>
                <a:cs typeface="Times New Roman" pitchFamily="18" charset="0"/>
              </a:rPr>
              <a:t>Calls </a:t>
            </a:r>
            <a:r>
              <a:rPr lang="en-US" sz="2600" dirty="0">
                <a:latin typeface="Times New Roman" pitchFamily="18" charset="0"/>
                <a:cs typeface="Times New Roman" pitchFamily="18" charset="0"/>
              </a:rPr>
              <a:t>for leaders of </a:t>
            </a:r>
            <a:r>
              <a:rPr lang="en-US" sz="2600" dirty="0" smtClean="0">
                <a:latin typeface="Times New Roman" pitchFamily="18" charset="0"/>
                <a:cs typeface="Times New Roman" pitchFamily="18" charset="0"/>
              </a:rPr>
              <a:t>Abrahamic/</a:t>
            </a:r>
            <a:r>
              <a:rPr lang="en-US" sz="2600" dirty="0" err="1" smtClean="0">
                <a:latin typeface="Times New Roman" pitchFamily="18" charset="0"/>
                <a:cs typeface="Times New Roman" pitchFamily="18" charset="0"/>
              </a:rPr>
              <a:t>Ibrahimic</a:t>
            </a:r>
            <a:r>
              <a:rPr lang="en-US" sz="2600" dirty="0" smtClean="0">
                <a:latin typeface="Times New Roman" pitchFamily="18" charset="0"/>
                <a:cs typeface="Times New Roman" pitchFamily="18" charset="0"/>
              </a:rPr>
              <a:t> </a:t>
            </a:r>
            <a:r>
              <a:rPr lang="en-US" sz="2600" dirty="0">
                <a:latin typeface="Times New Roman" pitchFamily="18" charset="0"/>
                <a:cs typeface="Times New Roman" pitchFamily="18" charset="0"/>
              </a:rPr>
              <a:t>religions to support renewed Middle East peace negotiations toward a two-state solution.</a:t>
            </a:r>
          </a:p>
          <a:p>
            <a:pPr marL="457200" lvl="0" indent="-457200">
              <a:buFont typeface="+mj-lt"/>
              <a:buAutoNum type="arabicPeriod" startAt="3"/>
            </a:pPr>
            <a:endParaRPr lang="en-US" sz="2600" dirty="0">
              <a:latin typeface="Times New Roman" pitchFamily="18" charset="0"/>
              <a:cs typeface="Times New Roman" pitchFamily="18" charset="0"/>
            </a:endParaRPr>
          </a:p>
        </p:txBody>
      </p:sp>
      <p:cxnSp>
        <p:nvCxnSpPr>
          <p:cNvPr id="9" name="Straight Connector 8"/>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762000" y="2630269"/>
            <a:ext cx="83820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Diplomacy and Religion: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Seeking Common Interests and Engagement in a Dynamic World</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5353361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630269"/>
            <a:ext cx="8534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Rethinking the ‘Red Line’: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The Intersection of Free Speech, Religious Freedom, and Social Change</a:t>
            </a:r>
            <a:endParaRPr lang="en-US" sz="2000" b="1" dirty="0">
              <a:latin typeface="Times New Roman" pitchFamily="18" charset="0"/>
              <a:cs typeface="Times New Roman" pitchFamily="18" charset="0"/>
            </a:endParaRPr>
          </a:p>
        </p:txBody>
      </p:sp>
      <p:cxnSp>
        <p:nvCxnSpPr>
          <p:cNvPr id="5" name="Straight Connector 4"/>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3886200"/>
            <a:ext cx="8153400" cy="2492990"/>
          </a:xfrm>
          <a:prstGeom prst="rect">
            <a:avLst/>
          </a:prstGeom>
          <a:noFill/>
        </p:spPr>
        <p:txBody>
          <a:bodyPr wrap="square" rtlCol="0">
            <a:spAutoFit/>
          </a:bodyPr>
          <a:lstStyle/>
          <a:p>
            <a:pPr marL="342900" indent="-342900">
              <a:buFont typeface="+mj-lt"/>
              <a:buAutoNum type="arabicPeriod" startAt="2"/>
            </a:pPr>
            <a:r>
              <a:rPr lang="en-US" sz="2600" dirty="0" smtClean="0">
                <a:latin typeface="Times New Roman" pitchFamily="18" charset="0"/>
                <a:cs typeface="Times New Roman" pitchFamily="18" charset="0"/>
              </a:rPr>
              <a:t>Criminalization </a:t>
            </a:r>
            <a:r>
              <a:rPr lang="en-US" sz="2600" dirty="0">
                <a:latin typeface="Times New Roman" pitchFamily="18" charset="0"/>
                <a:cs typeface="Times New Roman" pitchFamily="18" charset="0"/>
              </a:rPr>
              <a:t>is not the most effective or productive means to address religious intolerance. Blasphemy laws, for example, are counterproductive. Moral and social norm setting actions, like public condemnations and social responses, are more effective and productive.</a:t>
            </a:r>
            <a:br>
              <a:rPr lang="en-US" sz="2600" dirty="0">
                <a:latin typeface="Times New Roman" pitchFamily="18" charset="0"/>
                <a:cs typeface="Times New Roman" pitchFamily="18" charset="0"/>
              </a:rPr>
            </a:br>
            <a:endParaRPr lang="en-US" sz="2600" dirty="0">
              <a:latin typeface="Times New Roman" pitchFamily="18" charset="0"/>
              <a:cs typeface="Times New Roman" pitchFamily="18" charset="0"/>
            </a:endParaRPr>
          </a:p>
        </p:txBody>
      </p:sp>
    </p:spTree>
    <p:extLst>
      <p:ext uri="{BB962C8B-B14F-4D97-AF65-F5344CB8AC3E}">
        <p14:creationId xmlns:p14="http://schemas.microsoft.com/office/powerpoint/2010/main" val="24252906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2630269"/>
            <a:ext cx="8534400" cy="707886"/>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Rethinking the ‘Red Line’: 					</a:t>
            </a:r>
            <a:br>
              <a:rPr lang="en-US" sz="2000" b="1" dirty="0" smtClean="0">
                <a:latin typeface="Times New Roman" pitchFamily="18" charset="0"/>
                <a:cs typeface="Times New Roman" pitchFamily="18" charset="0"/>
              </a:rPr>
            </a:br>
            <a:r>
              <a:rPr lang="en-US" sz="2000" b="1" dirty="0" smtClean="0">
                <a:latin typeface="Times New Roman" pitchFamily="18" charset="0"/>
                <a:cs typeface="Times New Roman" pitchFamily="18" charset="0"/>
              </a:rPr>
              <a:t>The Intersection of Free Speech, Religious Freedom, and Social Change</a:t>
            </a:r>
            <a:endParaRPr lang="en-US" sz="2000" b="1" dirty="0">
              <a:latin typeface="Times New Roman" pitchFamily="18" charset="0"/>
              <a:cs typeface="Times New Roman" pitchFamily="18" charset="0"/>
            </a:endParaRPr>
          </a:p>
        </p:txBody>
      </p:sp>
      <p:cxnSp>
        <p:nvCxnSpPr>
          <p:cNvPr id="5" name="Straight Connector 4"/>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09600" y="3578691"/>
            <a:ext cx="8153400" cy="2092881"/>
          </a:xfrm>
          <a:prstGeom prst="rect">
            <a:avLst/>
          </a:prstGeom>
          <a:noFill/>
        </p:spPr>
        <p:txBody>
          <a:bodyPr wrap="square" rtlCol="0">
            <a:spAutoFit/>
          </a:bodyPr>
          <a:lstStyle/>
          <a:p>
            <a:pPr marL="342900" indent="-342900">
              <a:buFont typeface="+mj-lt"/>
              <a:buAutoNum type="arabicPeriod"/>
            </a:pPr>
            <a:endParaRPr lang="en-US" sz="2600" dirty="0">
              <a:latin typeface="Times New Roman" pitchFamily="18" charset="0"/>
              <a:cs typeface="Times New Roman" pitchFamily="18" charset="0"/>
            </a:endParaRPr>
          </a:p>
          <a:p>
            <a:pPr marL="342900" indent="-342900">
              <a:buFont typeface="+mj-lt"/>
              <a:buAutoNum type="arabicPeriod" startAt="3"/>
            </a:pPr>
            <a:r>
              <a:rPr lang="en-US" sz="2600" dirty="0" smtClean="0">
                <a:latin typeface="Times New Roman" pitchFamily="18" charset="0"/>
                <a:cs typeface="Times New Roman" pitchFamily="18" charset="0"/>
              </a:rPr>
              <a:t>Context </a:t>
            </a:r>
            <a:r>
              <a:rPr lang="en-US" sz="2600" dirty="0">
                <a:latin typeface="Times New Roman" pitchFamily="18" charset="0"/>
                <a:cs typeface="Times New Roman" pitchFamily="18" charset="0"/>
              </a:rPr>
              <a:t>matters. The problem of intolerance is not endemic to any one country or context. Any general recommendation has to be heavily caveated because it would have to be "localized" in order to reflect context.</a:t>
            </a:r>
          </a:p>
        </p:txBody>
      </p:sp>
    </p:spTree>
    <p:extLst>
      <p:ext uri="{BB962C8B-B14F-4D97-AF65-F5344CB8AC3E}">
        <p14:creationId xmlns:p14="http://schemas.microsoft.com/office/powerpoint/2010/main" val="6556422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3752433"/>
            <a:ext cx="8382000" cy="2800767"/>
          </a:xfrm>
          <a:prstGeom prst="rect">
            <a:avLst/>
          </a:prstGeom>
          <a:noFill/>
        </p:spPr>
        <p:txBody>
          <a:bodyPr wrap="square" rtlCol="0">
            <a:spAutoFit/>
          </a:bodyPr>
          <a:lstStyle/>
          <a:p>
            <a:r>
              <a:rPr lang="en-US" sz="2200" b="1" dirty="0" smtClean="0">
                <a:latin typeface="Times New Roman" pitchFamily="18" charset="0"/>
                <a:cs typeface="Times New Roman" pitchFamily="18" charset="0"/>
              </a:rPr>
              <a:t>Continued economic deterioration is a threat to the democratization process. </a:t>
            </a:r>
          </a:p>
          <a:p>
            <a:endParaRPr lang="en-US" sz="2200" dirty="0" smtClean="0">
              <a:latin typeface="Times New Roman" pitchFamily="18" charset="0"/>
              <a:cs typeface="Times New Roman" pitchFamily="18" charset="0"/>
            </a:endParaRPr>
          </a:p>
          <a:p>
            <a:r>
              <a:rPr lang="en-US" sz="2200" b="1" dirty="0" smtClean="0">
                <a:latin typeface="Times New Roman" pitchFamily="18" charset="0"/>
                <a:cs typeface="Times New Roman" pitchFamily="18" charset="0"/>
              </a:rPr>
              <a:t>On values</a:t>
            </a:r>
            <a:r>
              <a:rPr lang="en-US" sz="2200" b="1" dirty="0">
                <a:latin typeface="Times New Roman" pitchFamily="18" charset="0"/>
                <a:cs typeface="Times New Roman" pitchFamily="18" charset="0"/>
              </a:rPr>
              <a:t>: </a:t>
            </a:r>
            <a:r>
              <a:rPr lang="en-US" sz="2200" dirty="0">
                <a:latin typeface="Times New Roman" pitchFamily="18" charset="0"/>
                <a:cs typeface="Times New Roman" pitchFamily="18" charset="0"/>
              </a:rPr>
              <a:t>Governments are encouraged to develop economic reform programs in a transparent way, reaching out to engage the general public – including opposition groups and those with dissenting views. Civil society would play and important role in this process; it is crucial that an enabling legal framework for NGO operations be put in place. </a:t>
            </a:r>
          </a:p>
        </p:txBody>
      </p:sp>
      <p:sp>
        <p:nvSpPr>
          <p:cNvPr id="9" name="TextBox 8"/>
          <p:cNvSpPr txBox="1"/>
          <p:nvPr/>
        </p:nvSpPr>
        <p:spPr>
          <a:xfrm>
            <a:off x="381000" y="2630269"/>
            <a:ext cx="8763000" cy="677108"/>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On the Brink:						</a:t>
            </a:r>
            <a:br>
              <a:rPr lang="en-US" sz="2000"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Preventing Economic Collapse and Promoting Inclusive Growth in Egypt and Tunisia</a:t>
            </a:r>
            <a:endParaRPr lang="en-US" b="1" dirty="0">
              <a:latin typeface="Times New Roman" pitchFamily="18" charset="0"/>
              <a:cs typeface="Times New Roman" pitchFamily="18" charset="0"/>
            </a:endParaRPr>
          </a:p>
        </p:txBody>
      </p:sp>
      <p:cxnSp>
        <p:nvCxnSpPr>
          <p:cNvPr id="10" name="Straight Connector 9"/>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57200" y="3505200"/>
            <a:ext cx="8458200" cy="3477875"/>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On </a:t>
            </a:r>
            <a:r>
              <a:rPr lang="en-US" sz="2000" b="1" dirty="0">
                <a:latin typeface="Times New Roman" pitchFamily="18" charset="0"/>
                <a:cs typeface="Times New Roman" pitchFamily="18" charset="0"/>
              </a:rPr>
              <a:t>priorities:</a:t>
            </a:r>
            <a:r>
              <a:rPr lang="en-US" sz="2000" dirty="0">
                <a:latin typeface="Times New Roman" pitchFamily="18" charset="0"/>
                <a:cs typeface="Times New Roman" pitchFamily="18" charset="0"/>
              </a:rPr>
              <a:t> The overarching objective is to achieve inclusive growth and greater social justice. This will require action on: (a) macro-economic stabilization (supported by the IMF); (b) an enabling regulatory environment for private sector development and FDI (including political stability and security), with particular emphasis on the SME sector; (c) control of corruption; (d) a special focus on the social sectors including: expanding and ensuring better targeted safety nets, as well as more efficient health and education services; (e) greater economic inclusion of women and efforts to fight discrimination. These priorities need to be implemented within a sustainable medium-term framework, avoiding a return to old practices. </a:t>
            </a:r>
          </a:p>
          <a:p>
            <a:endParaRPr lang="en-US" sz="2000" dirty="0">
              <a:latin typeface="Times New Roman" pitchFamily="18" charset="0"/>
              <a:cs typeface="Times New Roman" pitchFamily="18" charset="0"/>
            </a:endParaRPr>
          </a:p>
        </p:txBody>
      </p:sp>
      <p:sp>
        <p:nvSpPr>
          <p:cNvPr id="9" name="TextBox 8"/>
          <p:cNvSpPr txBox="1"/>
          <p:nvPr/>
        </p:nvSpPr>
        <p:spPr>
          <a:xfrm>
            <a:off x="381000" y="2630269"/>
            <a:ext cx="8763000" cy="677108"/>
          </a:xfrm>
          <a:prstGeom prst="rect">
            <a:avLst/>
          </a:prstGeom>
          <a:noFill/>
        </p:spPr>
        <p:txBody>
          <a:bodyPr wrap="square" rtlCol="0">
            <a:spAutoFit/>
          </a:bodyPr>
          <a:lstStyle/>
          <a:p>
            <a:r>
              <a:rPr lang="en-US" sz="2000" b="1" dirty="0" smtClean="0">
                <a:latin typeface="Times New Roman" pitchFamily="18" charset="0"/>
                <a:cs typeface="Times New Roman" pitchFamily="18" charset="0"/>
              </a:rPr>
              <a:t>On the Brink:						</a:t>
            </a:r>
            <a:br>
              <a:rPr lang="en-US" sz="2000"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Preventing Economic Collapse and Promoting Inclusive Growth in Egypt and Tunisia</a:t>
            </a:r>
            <a:endParaRPr lang="en-US" b="1" dirty="0">
              <a:latin typeface="Times New Roman" pitchFamily="18" charset="0"/>
              <a:cs typeface="Times New Roman" pitchFamily="18" charset="0"/>
            </a:endParaRPr>
          </a:p>
        </p:txBody>
      </p:sp>
      <p:cxnSp>
        <p:nvCxnSpPr>
          <p:cNvPr id="10" name="Straight Connector 9"/>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30397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381000" y="3657600"/>
            <a:ext cx="8458200" cy="3170099"/>
          </a:xfrm>
          <a:prstGeom prst="rect">
            <a:avLst/>
          </a:prstGeom>
          <a:noFill/>
        </p:spPr>
        <p:txBody>
          <a:bodyPr wrap="square" rtlCol="0">
            <a:spAutoFit/>
          </a:bodyPr>
          <a:lstStyle/>
          <a:p>
            <a:r>
              <a:rPr lang="en-US" sz="2000" b="1" dirty="0">
                <a:latin typeface="Times New Roman" pitchFamily="18" charset="0"/>
                <a:cs typeface="Times New Roman" pitchFamily="18" charset="0"/>
              </a:rPr>
              <a:t>For the international community: </a:t>
            </a: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r>
              <a:rPr lang="en-US" sz="2000" dirty="0" smtClean="0">
                <a:latin typeface="Times New Roman" pitchFamily="18" charset="0"/>
                <a:cs typeface="Times New Roman" pitchFamily="18" charset="0"/>
              </a:rPr>
              <a:t>Successful </a:t>
            </a:r>
            <a:r>
              <a:rPr lang="en-US" sz="2000" dirty="0">
                <a:latin typeface="Times New Roman" pitchFamily="18" charset="0"/>
                <a:cs typeface="Times New Roman" pitchFamily="18" charset="0"/>
              </a:rPr>
              <a:t>transitions will require greater financial aid and technical support from the international community in the context of country-owned programs. Areas for action include: (</a:t>
            </a:r>
            <a:r>
              <a:rPr lang="en-US" sz="2000" dirty="0" smtClean="0">
                <a:latin typeface="Times New Roman" pitchFamily="18" charset="0"/>
                <a:cs typeface="Times New Roman" pitchFamily="18" charset="0"/>
              </a:rPr>
              <a:t>a</a:t>
            </a:r>
            <a:r>
              <a:rPr lang="en-US" sz="2000" dirty="0">
                <a:latin typeface="Times New Roman" pitchFamily="18" charset="0"/>
                <a:cs typeface="Times New Roman" pitchFamily="18" charset="0"/>
              </a:rPr>
              <a:t>) better coordination of development partners both within and beyond the Deauville Partnership, including with regional actors (particularly the GCC and Turkey); </a:t>
            </a:r>
            <a:r>
              <a:rPr lang="en-US" sz="2000" dirty="0" smtClean="0">
                <a:latin typeface="Times New Roman" pitchFamily="18" charset="0"/>
                <a:cs typeface="Times New Roman" pitchFamily="18" charset="0"/>
              </a:rPr>
              <a:t>(b</a:t>
            </a:r>
            <a:r>
              <a:rPr lang="en-US" sz="2000" dirty="0">
                <a:latin typeface="Times New Roman" pitchFamily="18" charset="0"/>
                <a:cs typeface="Times New Roman" pitchFamily="18" charset="0"/>
              </a:rPr>
              <a:t>) better aligning of partners’ comparative advantages to country needs; </a:t>
            </a:r>
            <a:r>
              <a:rPr lang="en-US" sz="2000" dirty="0" smtClean="0">
                <a:latin typeface="Times New Roman" pitchFamily="18" charset="0"/>
                <a:cs typeface="Times New Roman" pitchFamily="18" charset="0"/>
              </a:rPr>
              <a:t>(c</a:t>
            </a:r>
            <a:r>
              <a:rPr lang="en-US" sz="2000" dirty="0">
                <a:latin typeface="Times New Roman" pitchFamily="18" charset="0"/>
                <a:cs typeface="Times New Roman" pitchFamily="18" charset="0"/>
              </a:rPr>
              <a:t>) encouraging greater South-South cooperation and knowledge sharing, for example in corruption control where the Indonesian experience is useful. </a:t>
            </a:r>
          </a:p>
          <a:p>
            <a:pPr>
              <a:buFont typeface="Arial" pitchFamily="34" charset="0"/>
              <a:buChar char="•"/>
            </a:pPr>
            <a:endParaRPr lang="en-US" sz="2000" dirty="0">
              <a:latin typeface="Times New Roman" pitchFamily="18" charset="0"/>
              <a:cs typeface="Times New Roman" pitchFamily="18" charset="0"/>
            </a:endParaRPr>
          </a:p>
        </p:txBody>
      </p:sp>
      <p:cxnSp>
        <p:nvCxnSpPr>
          <p:cNvPr id="9" name="Straight Connector 8"/>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81000" y="2630269"/>
            <a:ext cx="8763000" cy="646331"/>
          </a:xfrm>
          <a:prstGeom prst="rect">
            <a:avLst/>
          </a:prstGeom>
          <a:noFill/>
        </p:spPr>
        <p:txBody>
          <a:bodyPr wrap="square" rtlCol="0">
            <a:spAutoFit/>
          </a:bodyPr>
          <a:lstStyle/>
          <a:p>
            <a:r>
              <a:rPr lang="en-US" b="1" dirty="0" smtClean="0">
                <a:latin typeface="Times New Roman" pitchFamily="18" charset="0"/>
                <a:cs typeface="Times New Roman" pitchFamily="18" charset="0"/>
              </a:rPr>
              <a:t>On the Brink: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Preventing Economic Collapse and Promoting Inclusive Growth in Egypt and Tunisia</a:t>
            </a:r>
            <a:endParaRPr lang="en-US" b="1"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609600" y="3946029"/>
            <a:ext cx="8229600" cy="1692771"/>
          </a:xfrm>
          <a:prstGeom prst="rect">
            <a:avLst/>
          </a:prstGeom>
          <a:noFill/>
        </p:spPr>
        <p:txBody>
          <a:bodyPr wrap="square" rtlCol="0">
            <a:spAutoFit/>
          </a:bodyPr>
          <a:lstStyle/>
          <a:p>
            <a:pPr marL="342900" indent="-342900">
              <a:buFont typeface="+mj-lt"/>
              <a:buAutoNum type="arabicPeriod"/>
            </a:pPr>
            <a:r>
              <a:rPr lang="en-US" sz="2600" dirty="0">
                <a:latin typeface="Times New Roman" pitchFamily="18" charset="0"/>
                <a:cs typeface="Times New Roman" pitchFamily="18" charset="0"/>
              </a:rPr>
              <a:t>Post-conflict settings provide opportunities for advancing women’s rights upon a stage where religious identity, cultural norms, and law play an instrumental role in shaping the nature of the discourse</a:t>
            </a:r>
            <a:r>
              <a:rPr lang="en-US" sz="2600" dirty="0" smtClean="0">
                <a:latin typeface="Times New Roman" pitchFamily="18" charset="0"/>
                <a:cs typeface="Times New Roman" pitchFamily="18" charset="0"/>
              </a:rPr>
              <a:t>.</a:t>
            </a:r>
          </a:p>
        </p:txBody>
      </p:sp>
      <p:cxnSp>
        <p:nvCxnSpPr>
          <p:cNvPr id="8" name="Straight Connector 7"/>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 y="2630269"/>
            <a:ext cx="8534400" cy="677108"/>
          </a:xfrm>
          <a:prstGeom prst="rect">
            <a:avLst/>
          </a:prstGeom>
          <a:noFill/>
        </p:spPr>
        <p:txBody>
          <a:bodyPr wrap="square" rtlCol="0">
            <a:spAutoFit/>
          </a:bodyPr>
          <a:lstStyle/>
          <a:p>
            <a:r>
              <a:rPr lang="en-US" b="1" dirty="0" smtClean="0">
                <a:latin typeface="Times New Roman" pitchFamily="18" charset="0"/>
                <a:cs typeface="Times New Roman" pitchFamily="18" charset="0"/>
              </a:rPr>
              <a:t>Fostering Synergies in Advancing Women’s Rights in Post-Conflict Islamic States:</a:t>
            </a:r>
          </a:p>
          <a:p>
            <a:r>
              <a:rPr lang="en-US" sz="2000" b="1" dirty="0" smtClean="0">
                <a:latin typeface="Times New Roman" pitchFamily="18" charset="0"/>
                <a:cs typeface="Times New Roman" pitchFamily="18" charset="0"/>
              </a:rPr>
              <a:t>A Focus on Afghanistan, Egypt, and Libya				</a:t>
            </a:r>
            <a:endParaRPr lang="en-US" sz="2000" b="1"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3736300"/>
            <a:ext cx="8305800" cy="2092881"/>
          </a:xfrm>
          <a:prstGeom prst="rect">
            <a:avLst/>
          </a:prstGeom>
          <a:noFill/>
        </p:spPr>
        <p:txBody>
          <a:bodyPr wrap="square" rtlCol="0">
            <a:spAutoFit/>
          </a:bodyPr>
          <a:lstStyle/>
          <a:p>
            <a:pPr marL="514350" lvl="0" indent="-514350">
              <a:buFont typeface="+mj-lt"/>
              <a:buAutoNum type="arabicPeriod" startAt="2"/>
            </a:pPr>
            <a:r>
              <a:rPr lang="en-US" sz="2600" dirty="0" smtClean="0">
                <a:latin typeface="Times New Roman" pitchFamily="18" charset="0"/>
                <a:cs typeface="Times New Roman" pitchFamily="18" charset="0"/>
              </a:rPr>
              <a:t>The </a:t>
            </a:r>
            <a:r>
              <a:rPr lang="en-US" sz="2600" dirty="0">
                <a:latin typeface="Times New Roman" pitchFamily="18" charset="0"/>
                <a:cs typeface="Times New Roman" pitchFamily="18" charset="0"/>
              </a:rPr>
              <a:t>most robust and sustainable approach to champion these opportunities must enlist </a:t>
            </a:r>
            <a:r>
              <a:rPr lang="en-US" sz="2600" dirty="0" smtClean="0">
                <a:latin typeface="Times New Roman" pitchFamily="18" charset="0"/>
                <a:cs typeface="Times New Roman" pitchFamily="18" charset="0"/>
              </a:rPr>
              <a:t>pillars </a:t>
            </a:r>
            <a:r>
              <a:rPr lang="en-US" sz="2600" dirty="0">
                <a:latin typeface="Times New Roman" pitchFamily="18" charset="0"/>
                <a:cs typeface="Times New Roman" pitchFamily="18" charset="0"/>
              </a:rPr>
              <a:t>of social </a:t>
            </a:r>
            <a:r>
              <a:rPr lang="en-US" sz="2600" dirty="0" smtClean="0">
                <a:latin typeface="Times New Roman" pitchFamily="18" charset="0"/>
                <a:cs typeface="Times New Roman" pitchFamily="18" charset="0"/>
              </a:rPr>
              <a:t>change, which will integrate the </a:t>
            </a:r>
            <a:r>
              <a:rPr lang="en-US" sz="2600" dirty="0">
                <a:latin typeface="Times New Roman" pitchFamily="18" charset="0"/>
                <a:cs typeface="Times New Roman" pitchFamily="18" charset="0"/>
              </a:rPr>
              <a:t>approaches of: (1) women’s political activists; (2) state-oriented legal advocates; (3) informal sector; and (4) Islamic religious leaders.   </a:t>
            </a:r>
          </a:p>
        </p:txBody>
      </p:sp>
      <p:cxnSp>
        <p:nvCxnSpPr>
          <p:cNvPr id="8" name="Straight Connector 7"/>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 y="2630269"/>
            <a:ext cx="8534400" cy="677108"/>
          </a:xfrm>
          <a:prstGeom prst="rect">
            <a:avLst/>
          </a:prstGeom>
          <a:noFill/>
        </p:spPr>
        <p:txBody>
          <a:bodyPr wrap="square" rtlCol="0">
            <a:spAutoFit/>
          </a:bodyPr>
          <a:lstStyle/>
          <a:p>
            <a:r>
              <a:rPr lang="en-US" b="1" dirty="0" smtClean="0">
                <a:latin typeface="Times New Roman" pitchFamily="18" charset="0"/>
                <a:cs typeface="Times New Roman" pitchFamily="18" charset="0"/>
              </a:rPr>
              <a:t>Fostering Synergies in Advancing Women’s Rights in Post-Conflict Islamic States:</a:t>
            </a:r>
          </a:p>
          <a:p>
            <a:r>
              <a:rPr lang="en-US" sz="2000" b="1" dirty="0" smtClean="0">
                <a:latin typeface="Times New Roman" pitchFamily="18" charset="0"/>
                <a:cs typeface="Times New Roman" pitchFamily="18" charset="0"/>
              </a:rPr>
              <a:t>A Focus on Afghanistan, Egypt, and Libya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7744353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33400" y="3962400"/>
            <a:ext cx="8153400" cy="2092881"/>
          </a:xfrm>
          <a:prstGeom prst="rect">
            <a:avLst/>
          </a:prstGeom>
          <a:noFill/>
        </p:spPr>
        <p:txBody>
          <a:bodyPr wrap="square" rtlCol="0">
            <a:spAutoFit/>
          </a:bodyPr>
          <a:lstStyle/>
          <a:p>
            <a:pPr marL="342900" indent="-342900">
              <a:buFont typeface="+mj-lt"/>
              <a:buAutoNum type="arabicPeriod" startAt="3"/>
            </a:pPr>
            <a:r>
              <a:rPr lang="en-US" sz="2600" dirty="0" smtClean="0">
                <a:latin typeface="Times New Roman" pitchFamily="18" charset="0"/>
                <a:cs typeface="Times New Roman" pitchFamily="18" charset="0"/>
              </a:rPr>
              <a:t>Harmonizing </a:t>
            </a:r>
            <a:r>
              <a:rPr lang="en-US" sz="2600" dirty="0">
                <a:latin typeface="Times New Roman" pitchFamily="18" charset="0"/>
                <a:cs typeface="Times New Roman" pitchFamily="18" charset="0"/>
              </a:rPr>
              <a:t>each of these three pillars with their distinct (and even intertwined) approaches for social change will vary depending on each nation’s respective institutional and human development capacities.</a:t>
            </a:r>
          </a:p>
          <a:p>
            <a:pPr marL="342900" indent="-342900">
              <a:buFont typeface="+mj-lt"/>
              <a:buAutoNum type="arabicPeriod"/>
            </a:pPr>
            <a:endParaRPr lang="en-US" sz="2600" dirty="0">
              <a:latin typeface="Times New Roman" pitchFamily="18" charset="0"/>
              <a:cs typeface="Times New Roman" pitchFamily="18" charset="0"/>
            </a:endParaRPr>
          </a:p>
        </p:txBody>
      </p:sp>
      <p:cxnSp>
        <p:nvCxnSpPr>
          <p:cNvPr id="8" name="Straight Connector 7"/>
          <p:cNvCxnSpPr/>
          <p:nvPr/>
        </p:nvCxnSpPr>
        <p:spPr>
          <a:xfrm>
            <a:off x="76200" y="3429000"/>
            <a:ext cx="8610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609600" y="2630269"/>
            <a:ext cx="8534400" cy="677108"/>
          </a:xfrm>
          <a:prstGeom prst="rect">
            <a:avLst/>
          </a:prstGeom>
          <a:noFill/>
        </p:spPr>
        <p:txBody>
          <a:bodyPr wrap="square" rtlCol="0">
            <a:spAutoFit/>
          </a:bodyPr>
          <a:lstStyle/>
          <a:p>
            <a:r>
              <a:rPr lang="en-US" b="1" dirty="0" smtClean="0">
                <a:latin typeface="Times New Roman" pitchFamily="18" charset="0"/>
                <a:cs typeface="Times New Roman" pitchFamily="18" charset="0"/>
              </a:rPr>
              <a:t>Fostering Synergies in Advancing Women’s Rights in Post-Conflict Islamic States:</a:t>
            </a:r>
          </a:p>
          <a:p>
            <a:r>
              <a:rPr lang="en-US" sz="2000" b="1" dirty="0" smtClean="0">
                <a:latin typeface="Times New Roman" pitchFamily="18" charset="0"/>
                <a:cs typeface="Times New Roman" pitchFamily="18" charset="0"/>
              </a:rPr>
              <a:t>A Focus on Afghanistan, Egypt, and Libya				</a:t>
            </a:r>
            <a:endParaRPr lang="en-US" sz="2000" b="1" dirty="0">
              <a:latin typeface="Times New Roman" pitchFamily="18" charset="0"/>
              <a:cs typeface="Times New Roman" pitchFamily="18" charset="0"/>
            </a:endParaRPr>
          </a:p>
        </p:txBody>
      </p:sp>
    </p:spTree>
    <p:extLst>
      <p:ext uri="{BB962C8B-B14F-4D97-AF65-F5344CB8AC3E}">
        <p14:creationId xmlns:p14="http://schemas.microsoft.com/office/powerpoint/2010/main" val="363200579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975</TotalTime>
  <Words>635</Words>
  <Application>Microsoft Office PowerPoint</Application>
  <PresentationFormat>On-screen Show (4:3)</PresentationFormat>
  <Paragraphs>30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The Brookings Institution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Jessica Sobrino</dc:creator>
  <cp:lastModifiedBy>fam44</cp:lastModifiedBy>
  <cp:revision>153</cp:revision>
  <cp:lastPrinted>2013-06-11T08:55:37Z</cp:lastPrinted>
  <dcterms:created xsi:type="dcterms:W3CDTF">2012-05-14T08:16:09Z</dcterms:created>
  <dcterms:modified xsi:type="dcterms:W3CDTF">2013-06-11T09:01:44Z</dcterms:modified>
</cp:coreProperties>
</file>